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3146" autoAdjust="0"/>
  </p:normalViewPr>
  <p:slideViewPr>
    <p:cSldViewPr>
      <p:cViewPr>
        <p:scale>
          <a:sx n="50" d="100"/>
          <a:sy n="50" d="100"/>
        </p:scale>
        <p:origin x="1008"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Hello and welcome, my name is</a:t>
            </a:r>
            <a:r>
              <a:rPr lang="en-US" baseline="0" dirty="0" smtClean="0"/>
              <a:t> Shradha Pujari</a:t>
            </a:r>
            <a:r>
              <a:rPr lang="en-US" dirty="0" smtClean="0"/>
              <a:t>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213045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 a nutshell:</a:t>
            </a:r>
          </a:p>
          <a:p>
            <a:pPr lvl="0"/>
            <a:endParaRPr lang="en-US" dirty="0" smtClean="0"/>
          </a:p>
          <a:p>
            <a:pPr lvl="0"/>
            <a:r>
              <a:rPr lang="en-US" dirty="0" smtClean="0"/>
              <a:t>We embarked on this work and discovered the top five most popular categories, as requested, but we went one step further.</a:t>
            </a:r>
          </a:p>
          <a:p>
            <a:pPr lvl="0"/>
            <a:endParaRPr lang="en-US" dirty="0" smtClean="0"/>
          </a:p>
          <a:p>
            <a:pPr lvl="0"/>
            <a:r>
              <a:rPr lang="en-US" dirty="0" smtClean="0"/>
              <a:t>- We discovered that the two most popular categories are animals and science, implying that consumers prefer "real-life" and "factual" information.</a:t>
            </a:r>
          </a:p>
          <a:p>
            <a:pPr lvl="0"/>
            <a:endParaRPr lang="en-US" dirty="0" smtClean="0"/>
          </a:p>
          <a:p>
            <a:pPr marL="171450" lvl="0" indent="-171450">
              <a:buFontTx/>
              <a:buChar char="-"/>
            </a:pPr>
            <a:r>
              <a:rPr lang="en-US" dirty="0" smtClean="0"/>
              <a:t>We also discovered that food was a common topic across popular material, with healthy eating being the most popular food category. </a:t>
            </a:r>
          </a:p>
          <a:p>
            <a:pPr marL="171450" lvl="0" indent="-171450">
              <a:buFontTx/>
              <a:buChar char="-"/>
            </a:pPr>
            <a:endParaRPr lang="en-US" dirty="0" smtClean="0"/>
          </a:p>
          <a:p>
            <a:pPr marL="171450" lvl="0" indent="-171450">
              <a:buFontTx/>
              <a:buChar char="-"/>
            </a:pPr>
            <a:r>
              <a:rPr lang="en-US" dirty="0" smtClean="0"/>
              <a:t>This could be a signal indicating the types of people who use your platform, and you could use this information to increase interaction even more. </a:t>
            </a:r>
          </a:p>
          <a:p>
            <a:pPr marL="171450" lvl="0" indent="-171450">
              <a:buFontTx/>
              <a:buChar char="-"/>
            </a:pPr>
            <a:endParaRPr lang="en-US" dirty="0" smtClean="0"/>
          </a:p>
          <a:p>
            <a:pPr marL="171450" lvl="0" indent="-171450">
              <a:buFontTx/>
              <a:buChar char="-"/>
            </a:pPr>
            <a:r>
              <a:rPr lang="en-US" dirty="0" smtClean="0"/>
              <a:t>You may, for example, run a campaign with content centered on this area or collaborate with healthy eating brands to promote content.</a:t>
            </a:r>
          </a:p>
          <a:p>
            <a:pPr lvl="0"/>
            <a:endParaRPr lang="en-US" dirty="0" smtClean="0"/>
          </a:p>
          <a:p>
            <a:pPr lvl="0"/>
            <a:r>
              <a:rPr lang="en-US" dirty="0" smtClean="0"/>
              <a:t>- As insightful as this study was, we are ready to take it to the next level, and Accenture has the knowledge to help you realize these kinds of insights in production across your business and in real-time. We would be delighted to assist you with this.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41607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Thank you for taking the time to listen; </a:t>
            </a:r>
          </a:p>
          <a:p>
            <a:pPr lvl="0"/>
            <a:endParaRPr lang="en-US" dirty="0" smtClean="0"/>
          </a:p>
          <a:p>
            <a:pPr lvl="0"/>
            <a:r>
              <a:rPr lang="en-US" dirty="0" smtClean="0"/>
              <a:t>Please feel free to ask any questions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80246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The following items will be on today's agenda:</a:t>
            </a:r>
          </a:p>
          <a:p>
            <a:pPr lvl="0"/>
            <a:endParaRPr lang="en-US" dirty="0" smtClean="0"/>
          </a:p>
          <a:p>
            <a:pPr marL="228600" lvl="0" indent="-228600">
              <a:buAutoNum type="arabicPeriod"/>
            </a:pPr>
            <a:r>
              <a:rPr lang="en-US" dirty="0" smtClean="0"/>
              <a:t>We will summarize the overall project to provide a high-level overview of the business problem and the specific requirements.</a:t>
            </a:r>
          </a:p>
          <a:p>
            <a:pPr marL="228600" lvl="0" indent="-228600">
              <a:buAutoNum type="arabicPeriod"/>
            </a:pPr>
            <a:r>
              <a:rPr lang="en-US" dirty="0" smtClean="0"/>
              <a:t>We will go over the exact topic that we, the Data Analytics team, have been working on and explain why it is such a major </a:t>
            </a:r>
            <a:r>
              <a:rPr lang="en-US" dirty="0" err="1" smtClean="0"/>
              <a:t>deal.Following</a:t>
            </a:r>
            <a:r>
              <a:rPr lang="en-US" dirty="0" smtClean="0"/>
              <a:t> the introduction of the problem, I will go over the team's responsibility from our end for completing this assignment. </a:t>
            </a:r>
          </a:p>
          <a:p>
            <a:pPr marL="228600" lvl="0" indent="-228600">
              <a:buAutoNum type="arabicPeriod"/>
            </a:pPr>
            <a:r>
              <a:rPr lang="en-US" dirty="0" smtClean="0"/>
              <a:t>I will then go into the high-level process that we used to finish this assignment so that you understand exactly how we approach this kind of task.</a:t>
            </a:r>
          </a:p>
          <a:p>
            <a:pPr marL="228600" lvl="0" indent="-228600">
              <a:buAutoNum type="arabicPeriod"/>
            </a:pPr>
            <a:r>
              <a:rPr lang="en-US" dirty="0" smtClean="0"/>
              <a:t>Finally, I will go over the most relevant findings and offer them as a series of insights and visualizations based on our investigation.</a:t>
            </a:r>
          </a:p>
          <a:p>
            <a:pPr marL="228600" lvl="0" indent="-228600">
              <a:buAutoNum type="arabicPeriod"/>
            </a:pPr>
            <a:endParaRPr lang="en-US" dirty="0" smtClean="0"/>
          </a:p>
          <a:p>
            <a:pPr lvl="0"/>
            <a:r>
              <a:rPr lang="en-US" dirty="0" smtClean="0"/>
              <a:t>To conclude, I will summarize and leave the floor open for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86355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Let me begin by recapping this engagement.</a:t>
            </a:r>
          </a:p>
          <a:p>
            <a:pPr lvl="0"/>
            <a:endParaRPr lang="en-US" dirty="0" smtClean="0"/>
          </a:p>
          <a:p>
            <a:pPr lvl="0"/>
            <a:r>
              <a:rPr lang="en-US" dirty="0" smtClean="0"/>
              <a:t>Accenture has begun a three-month trial with Social Buzz to focus on three primary tasks that are linked with some of the most pressing difficulties you are now facing. </a:t>
            </a:r>
          </a:p>
          <a:p>
            <a:pPr lvl="0"/>
            <a:endParaRPr lang="en-US" dirty="0" smtClean="0"/>
          </a:p>
          <a:p>
            <a:pPr lvl="0"/>
            <a:r>
              <a:rPr lang="en-US" dirty="0" smtClean="0"/>
              <a:t>In recent years, Social Buzz has grown to become known as a global unicorn firm. We are here to assist you in navigating this scale and pointing you in the proper route.</a:t>
            </a:r>
          </a:p>
          <a:p>
            <a:pPr lvl="0"/>
            <a:endParaRPr lang="en-US" dirty="0" smtClean="0"/>
          </a:p>
          <a:p>
            <a:pPr lvl="0"/>
            <a:r>
              <a:rPr lang="en-US" dirty="0" smtClean="0"/>
              <a:t>To begin, we will audit your big data approach and share best practices and industry knowledge. Second, we will guide you through a successful IPO, in which we have extensive expertise and knowledge.</a:t>
            </a:r>
          </a:p>
          <a:p>
            <a:pPr lvl="0"/>
            <a:endParaRPr lang="en-US" dirty="0" smtClean="0"/>
          </a:p>
          <a:p>
            <a:pPr lvl="0"/>
            <a:r>
              <a:rPr lang="en-US" dirty="0" smtClean="0"/>
              <a:t> Finally, we analyzed your data to get insights into your top five most popular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06940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Focusing on the last item I said, this is what the Data Analytics team has been concentrating on.</a:t>
            </a:r>
          </a:p>
          <a:p>
            <a:pPr lvl="0"/>
            <a:endParaRPr lang="en-US" dirty="0" smtClean="0"/>
          </a:p>
          <a:p>
            <a:pPr lvl="0"/>
            <a:r>
              <a:rPr lang="en-US" dirty="0" smtClean="0"/>
              <a:t>Obviously, with such grandiose scale comes a lot of data, and with such large volumes of data comes issues.</a:t>
            </a:r>
          </a:p>
          <a:p>
            <a:pPr lvl="0"/>
            <a:endParaRPr lang="en-US" dirty="0" smtClean="0"/>
          </a:p>
          <a:p>
            <a:pPr lvl="0"/>
            <a:r>
              <a:rPr lang="en-US" dirty="0" smtClean="0"/>
              <a:t>To give you an idea of how much data you've been producing: - </a:t>
            </a:r>
          </a:p>
          <a:p>
            <a:pPr lvl="0"/>
            <a:endParaRPr lang="en-US" dirty="0" smtClean="0"/>
          </a:p>
          <a:p>
            <a:pPr lvl="0"/>
            <a:r>
              <a:rPr lang="en-US" dirty="0" smtClean="0"/>
              <a:t>You told us that your platform receives over 100,000 posts each day, for a total of 36,500,000 posts per year, all of which is unstructured data that is difficult to understand.</a:t>
            </a:r>
          </a:p>
          <a:p>
            <a:pPr lvl="0"/>
            <a:endParaRPr lang="en-US" dirty="0" smtClean="0"/>
          </a:p>
          <a:p>
            <a:pPr lvl="0"/>
            <a:r>
              <a:rPr lang="en-US" dirty="0" smtClean="0"/>
              <a:t>In this day and age, content reigns supreme. Consider some of the world's largest platforms, such as YouTube, Facebook, and Netflix... they are all content businesses... </a:t>
            </a:r>
          </a:p>
          <a:p>
            <a:pPr lvl="0"/>
            <a:endParaRPr lang="en-US" dirty="0" smtClean="0"/>
          </a:p>
          <a:p>
            <a:pPr lvl="0"/>
            <a:r>
              <a:rPr lang="en-US" dirty="0" smtClean="0"/>
              <a:t>Yet the manner in which do you capitalize on it when there's an abundance of </a:t>
            </a:r>
            <a:r>
              <a:rPr lang="en-US" dirty="0" err="1" smtClean="0"/>
              <a:t>it?This</a:t>
            </a:r>
            <a:r>
              <a:rPr lang="en-US" dirty="0" smtClean="0"/>
              <a:t> is not only a matter of gathering as much content as possible... </a:t>
            </a:r>
          </a:p>
          <a:p>
            <a:pPr lvl="0"/>
            <a:endParaRPr lang="en-US" dirty="0" smtClean="0"/>
          </a:p>
          <a:p>
            <a:pPr lvl="0"/>
            <a:r>
              <a:rPr lang="en-US" dirty="0" smtClean="0"/>
              <a:t>The true value comes from analyzing and processing this content in order to obtain a deeper understanding of your audience and hence create a more tailored and entertaining experience. </a:t>
            </a:r>
          </a:p>
          <a:p>
            <a:pPr lvl="0"/>
            <a:endParaRPr lang="en-US" dirty="0" smtClean="0"/>
          </a:p>
          <a:p>
            <a:pPr lvl="0"/>
            <a:r>
              <a:rPr lang="en-US" dirty="0" smtClean="0"/>
              <a:t>In addition this is where our data analytics experience comes in; using the insights gained from this assignment, we can show you exactly how to grow analytics.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7352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 terms of experience, Accenture has a significant data analytics group, but we only had a team of three employees primarily focused on this assignment. </a:t>
            </a:r>
          </a:p>
          <a:p>
            <a:pPr lvl="0"/>
            <a:endParaRPr lang="en-US" dirty="0" smtClean="0"/>
          </a:p>
          <a:p>
            <a:pPr lvl="0"/>
            <a:r>
              <a:rPr lang="en-US" dirty="0" smtClean="0"/>
              <a:t>Our Chief Technical Architect, Andrew Fleming, was instrumental in guiding the team to provide high-quality analysis.</a:t>
            </a:r>
          </a:p>
          <a:p>
            <a:pPr lvl="0"/>
            <a:endParaRPr lang="en-US" dirty="0" smtClean="0"/>
          </a:p>
          <a:p>
            <a:pPr lvl="0"/>
            <a:r>
              <a:rPr lang="en-US" dirty="0" smtClean="0"/>
              <a:t>Marcus </a:t>
            </a:r>
            <a:r>
              <a:rPr lang="en-US" dirty="0" err="1" smtClean="0"/>
              <a:t>Rompton</a:t>
            </a:r>
            <a:r>
              <a:rPr lang="en-US" dirty="0" smtClean="0"/>
              <a:t>, a senior principal, has solved data problems for some of the world's largest companies and was actively involved in the data engineering side of this project.</a:t>
            </a:r>
          </a:p>
          <a:p>
            <a:pPr lvl="0"/>
            <a:endParaRPr lang="en-US" dirty="0" smtClean="0"/>
          </a:p>
          <a:p>
            <a:pPr lvl="0"/>
            <a:r>
              <a:rPr lang="en-US" dirty="0" smtClean="0"/>
              <a:t>Finally, Shradha was exclusively accountable for taking leadership direction and generating high-quality insights from raw datasets, which were then translated into business choices.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262750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how did we approach this issue? </a:t>
            </a:r>
          </a:p>
          <a:p>
            <a:pPr lvl="0"/>
            <a:endParaRPr lang="en-US" dirty="0" smtClean="0"/>
          </a:p>
          <a:p>
            <a:pPr lvl="0"/>
            <a:r>
              <a:rPr lang="en-US" dirty="0" smtClean="0"/>
              <a:t>We addressed it in five steps:</a:t>
            </a:r>
          </a:p>
          <a:p>
            <a:pPr lvl="0"/>
            <a:endParaRPr lang="en-US" dirty="0" smtClean="0"/>
          </a:p>
          <a:p>
            <a:pPr marL="228600" lvl="0" indent="-228600">
              <a:buAutoNum type="arabicPeriod"/>
            </a:pPr>
            <a:r>
              <a:rPr lang="en-US" dirty="0" smtClean="0"/>
              <a:t>Data comprehension - Understanding the data in depth is critical to the success of any data endeavor. As a result, we spent time learning about your company's data model and domain.</a:t>
            </a:r>
          </a:p>
          <a:p>
            <a:pPr marL="228600" lvl="0" indent="-228600">
              <a:buAutoNum type="arabicPeriod"/>
            </a:pPr>
            <a:r>
              <a:rPr lang="en-US" dirty="0" smtClean="0"/>
              <a:t>Data cleansing - After learning about your company, we cleaned the available datasets and considered what an ideal dataset would look like for this situation.</a:t>
            </a:r>
          </a:p>
          <a:p>
            <a:pPr marL="228600" lvl="0" indent="-228600">
              <a:buAutoNum type="arabicPeriod"/>
            </a:pPr>
            <a:r>
              <a:rPr lang="en-US" dirty="0" smtClean="0"/>
              <a:t>Data modeling - Once the data was clean for analysis, we needed to process and model it into a dataset that could correctly answer the business questions and produce the required outcomes.</a:t>
            </a:r>
          </a:p>
          <a:p>
            <a:pPr marL="228600" lvl="0" indent="-228600">
              <a:buAutoNum type="arabicPeriod"/>
            </a:pPr>
            <a:r>
              <a:rPr lang="en-US" dirty="0" smtClean="0"/>
              <a:t>Data analysis We then leveraged our analytical capabilities to identify insights from our new dataset and to create visualizations to describe the insights.</a:t>
            </a:r>
          </a:p>
          <a:p>
            <a:pPr marL="228600" lvl="0" indent="-228600">
              <a:buAutoNum type="arabicPeriod"/>
            </a:pPr>
            <a:r>
              <a:rPr lang="en-US" dirty="0" smtClean="0"/>
              <a:t>In the end, we applied these insights to create business decisions and recommendations for the next steps.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297799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latin typeface="Graphik Regular" panose="020B0503030202060203"/>
              </a:rPr>
              <a:t>We discovered that you had a total of 16 distinct types of posts across your sample dataset based on your data. This encompasses topics like food, culture, and sports.</a:t>
            </a:r>
          </a:p>
          <a:p>
            <a:pPr lvl="0"/>
            <a:endParaRPr lang="en-US" dirty="0" smtClean="0">
              <a:latin typeface="Graphik Regular" panose="020B0503030202060203"/>
            </a:endParaRPr>
          </a:p>
          <a:p>
            <a:pPr lvl="0"/>
            <a:r>
              <a:rPr lang="en-US" dirty="0" smtClean="0">
                <a:latin typeface="Graphik Regular" panose="020B0503030202060203"/>
              </a:rPr>
              <a:t>In addition, there were 1897 reactions from the animal category alone! People certainly adore animals!</a:t>
            </a:r>
          </a:p>
          <a:p>
            <a:pPr lvl="0"/>
            <a:endParaRPr lang="en-US" dirty="0" smtClean="0">
              <a:latin typeface="Graphik Regular" panose="020B0503030202060203"/>
            </a:endParaRPr>
          </a:p>
          <a:p>
            <a:pPr lvl="0"/>
            <a:r>
              <a:rPr lang="en-US" dirty="0" smtClean="0">
                <a:latin typeface="Graphik Regular" panose="020B0503030202060203"/>
              </a:rPr>
              <a:t>In addition, January was the most popular month for people to publish. This corresponds to seasonal trends among social media users who feel the desire to reconnect with people following calendar occasions such as Christmas.</a:t>
            </a:r>
          </a:p>
          <a:p>
            <a:pPr lvl="0"/>
            <a:endParaRPr lang="en-US" dirty="0" smtClean="0">
              <a:latin typeface="Graphik Regular" panose="020B0503030202060203"/>
            </a:endParaRPr>
          </a:p>
          <a:p>
            <a:pPr lvl="0"/>
            <a:r>
              <a:rPr lang="en-US" dirty="0" smtClean="0">
                <a:latin typeface="Graphik Regular" panose="020B0503030202060203"/>
              </a:rPr>
              <a:t>But now for the major question... what were the top five most popular article categories?</a:t>
            </a:r>
            <a:endParaRPr lang="en-US" dirty="0">
              <a:latin typeface="Graphik Regular" panose="020B0503030202060203"/>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11302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According to our findings, the top five most popular categories of posts were, in descending order, animals, science, healthy eating, technology, and food.</a:t>
            </a:r>
          </a:p>
          <a:p>
            <a:pPr lvl="0"/>
            <a:endParaRPr lang="en-US" dirty="0" smtClean="0"/>
          </a:p>
          <a:p>
            <a:pPr lvl="0"/>
            <a:r>
              <a:rPr lang="en-US" dirty="0" smtClean="0"/>
              <a:t>Animals got a total popularity score of about 74965. It's fascinating to see both food and healthy eating in the top 5, demonstrating that food is a very engaging content topic. </a:t>
            </a:r>
          </a:p>
          <a:p>
            <a:pPr lvl="0"/>
            <a:endParaRPr lang="en-US" dirty="0" smtClean="0"/>
          </a:p>
          <a:p>
            <a:pPr lvl="0"/>
            <a:r>
              <a:rPr lang="en-US" dirty="0" smtClean="0"/>
              <a:t>Because healthy eating scores slightly higher than food, your user base may be skewed toward healthy eaters and health-conscious individuals.  </a:t>
            </a:r>
          </a:p>
          <a:p>
            <a:pPr lvl="0"/>
            <a:endParaRPr lang="en-US" dirty="0" smtClean="0"/>
          </a:p>
          <a:p>
            <a:pPr lvl="0"/>
            <a:r>
              <a:rPr lang="en-US" dirty="0" smtClean="0"/>
              <a:t>Finally, it's fascinating to witness science and technology. </a:t>
            </a:r>
          </a:p>
          <a:p>
            <a:pPr lvl="0"/>
            <a:endParaRPr lang="en-US" dirty="0" smtClean="0"/>
          </a:p>
          <a:p>
            <a:pPr lvl="0"/>
            <a:r>
              <a:rPr lang="en-US" dirty="0" smtClean="0"/>
              <a:t>This could imply that consumers prefer absorbing factual content and pieces of content from which they can learn something.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065994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This figure also shows the percentage split of popularity among the top five categories. </a:t>
            </a:r>
          </a:p>
          <a:p>
            <a:pPr lvl="0"/>
            <a:endParaRPr lang="en-US" dirty="0" smtClean="0"/>
          </a:p>
          <a:p>
            <a:pPr lvl="0"/>
            <a:r>
              <a:rPr lang="en-US" dirty="0" smtClean="0"/>
              <a:t>There is not much difference in the percentage of each category, but the difference between the first most popular, animals, and the second most popular, science, is the largest, accounting for 1.1% of the total. </a:t>
            </a:r>
          </a:p>
          <a:p>
            <a:pPr lvl="0"/>
            <a:endParaRPr lang="en-US" dirty="0" smtClean="0"/>
          </a:p>
          <a:p>
            <a:pPr lvl="0"/>
            <a:r>
              <a:rPr lang="en-US" dirty="0" smtClean="0"/>
              <a:t>In business words, this could imply that the most popular category, animals, is lagging behind the others and may continue to grow in popularity.</a:t>
            </a:r>
          </a:p>
          <a:p>
            <a:pPr lvl="0"/>
            <a:endParaRPr lang="en-US" dirty="0" smtClean="0"/>
          </a:p>
          <a:p>
            <a:pPr lvl="0"/>
            <a:r>
              <a:rPr lang="en-US" dirty="0" smtClean="0"/>
              <a:t>To avoid a situation in which one content category absorbs the entire platform, you must guarantee that any algorithms used to manage the content on the platform provide a proper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Data</a:t>
            </a:r>
          </a:p>
          <a:p>
            <a:pPr algn="ctr">
              <a:lnSpc>
                <a:spcPts val="11059"/>
              </a:lnSpc>
            </a:pPr>
            <a:r>
              <a:rPr lang="en-US" sz="10533" spc="-105" dirty="0" smtClean="0">
                <a:solidFill>
                  <a:srgbClr val="FFFFFF"/>
                </a:solidFill>
                <a:latin typeface="Graphik Regular" panose="020B0503030202060203" pitchFamily="34" charset="0"/>
              </a:rPr>
              <a:t>Analysis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353800" y="1421224"/>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353800" y="1452266"/>
            <a:ext cx="5905500" cy="1200329"/>
          </a:xfrm>
          <a:prstGeom prst="rect">
            <a:avLst/>
          </a:prstGeom>
          <a:noFill/>
        </p:spPr>
        <p:txBody>
          <a:bodyPr wrap="square" rtlCol="0">
            <a:spAutoFit/>
          </a:bodyPr>
          <a:lstStyle/>
          <a:p>
            <a:r>
              <a:rPr lang="en-US" dirty="0" smtClean="0">
                <a:latin typeface="Graphik Regular" panose="020B0503030202060203"/>
              </a:rPr>
              <a:t>Analysis:</a:t>
            </a:r>
          </a:p>
          <a:p>
            <a:r>
              <a:rPr lang="en-US" dirty="0">
                <a:latin typeface="Graphik Regular" panose="020B0503030202060203"/>
              </a:rPr>
              <a:t>Animals and </a:t>
            </a:r>
            <a:r>
              <a:rPr lang="en-US" dirty="0" smtClean="0">
                <a:latin typeface="Graphik Regular" panose="020B0503030202060203"/>
              </a:rPr>
              <a:t>science </a:t>
            </a:r>
            <a:r>
              <a:rPr lang="en-US" dirty="0">
                <a:latin typeface="Graphik Regular" panose="020B0503030202060203"/>
              </a:rPr>
              <a:t>are the two most popular content categories, indicating that consumers prefer "real-life" and "factual" information.</a:t>
            </a:r>
          </a:p>
          <a:p>
            <a:endParaRPr lang="en-IN" dirty="0">
              <a:latin typeface="Graphik Regular" panose="020B0503030202060203"/>
            </a:endParaRPr>
          </a:p>
        </p:txBody>
      </p:sp>
      <p:sp>
        <p:nvSpPr>
          <p:cNvPr id="18" name="TextBox 17"/>
          <p:cNvSpPr txBox="1"/>
          <p:nvPr/>
        </p:nvSpPr>
        <p:spPr>
          <a:xfrm>
            <a:off x="11353668" y="3224578"/>
            <a:ext cx="5924398" cy="1754326"/>
          </a:xfrm>
          <a:prstGeom prst="rect">
            <a:avLst/>
          </a:prstGeom>
          <a:noFill/>
        </p:spPr>
        <p:txBody>
          <a:bodyPr wrap="square" rtlCol="0">
            <a:spAutoFit/>
          </a:bodyPr>
          <a:lstStyle/>
          <a:p>
            <a:r>
              <a:rPr lang="en-US" dirty="0" smtClean="0">
                <a:latin typeface="Graphik Regular" panose="020B0503030202060203"/>
              </a:rPr>
              <a:t>Insights:</a:t>
            </a:r>
          </a:p>
          <a:p>
            <a:r>
              <a:rPr lang="en-US" dirty="0">
                <a:latin typeface="Graphik Regular" panose="020B0503030202060203"/>
              </a:rPr>
              <a:t>Food is a recurring topic in the top five categories, with "Healthy Eating" rating highest. This may provide an insight to your user base's audience. You might utilize this information to develop a campaign and collaborate with healthy eating brands to increase user engagement.</a:t>
            </a:r>
            <a:endParaRPr lang="en-US" dirty="0" smtClean="0">
              <a:latin typeface="Graphik Regular" panose="020B0503030202060203"/>
            </a:endParaRPr>
          </a:p>
          <a:p>
            <a:endParaRPr lang="en-IN" dirty="0"/>
          </a:p>
        </p:txBody>
      </p:sp>
      <p:sp>
        <p:nvSpPr>
          <p:cNvPr id="19" name="TextBox 18"/>
          <p:cNvSpPr txBox="1"/>
          <p:nvPr/>
        </p:nvSpPr>
        <p:spPr>
          <a:xfrm>
            <a:off x="11353668" y="5563759"/>
            <a:ext cx="5486400" cy="1200329"/>
          </a:xfrm>
          <a:prstGeom prst="rect">
            <a:avLst/>
          </a:prstGeom>
          <a:noFill/>
        </p:spPr>
        <p:txBody>
          <a:bodyPr wrap="square" rtlCol="0">
            <a:spAutoFit/>
          </a:bodyPr>
          <a:lstStyle/>
          <a:p>
            <a:r>
              <a:rPr lang="en-US" dirty="0" smtClean="0">
                <a:latin typeface="Graphik Regular" panose="020B0503030202060203"/>
              </a:rPr>
              <a:t>Next Step:</a:t>
            </a:r>
          </a:p>
          <a:p>
            <a:r>
              <a:rPr lang="en-US" dirty="0">
                <a:latin typeface="Graphik Regular" panose="020B0503030202060203"/>
              </a:rPr>
              <a:t>This ad hoc analysis is useful, but it's time to put it into large-scale production for real-time understanding of your business. We can demonstrate how to accomplish this. </a:t>
            </a:r>
            <a:endParaRPr lang="en-IN" dirty="0">
              <a:latin typeface="Graphik Regular" panose="020B0503030202060203"/>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pc="-19" dirty="0">
                  <a:solidFill>
                    <a:srgbClr val="000000"/>
                  </a:solidFill>
                  <a:latin typeface="Graphik Regular" panose="020B0503030202060203" pitchFamily="34" charset="0"/>
                </a:rPr>
                <a:t>Project recap</a:t>
              </a:r>
            </a:p>
            <a:p>
              <a:pPr>
                <a:lnSpc>
                  <a:spcPts val="2660"/>
                </a:lnSpc>
              </a:pPr>
              <a:r>
                <a:rPr lang="en-US" spc="-19" dirty="0">
                  <a:solidFill>
                    <a:srgbClr val="000000"/>
                  </a:solidFill>
                  <a:latin typeface="Graphik Regular" panose="020B0503030202060203" pitchFamily="34" charset="0"/>
                </a:rPr>
                <a:t>Problem</a:t>
              </a:r>
            </a:p>
            <a:p>
              <a:pPr>
                <a:lnSpc>
                  <a:spcPts val="2660"/>
                </a:lnSpc>
              </a:pPr>
              <a:r>
                <a:rPr lang="en-US" spc="-19" dirty="0">
                  <a:solidFill>
                    <a:srgbClr val="000000"/>
                  </a:solidFill>
                  <a:latin typeface="Graphik Regular" panose="020B0503030202060203" pitchFamily="34" charset="0"/>
                </a:rPr>
                <a:t>The Analytics team</a:t>
              </a:r>
            </a:p>
            <a:p>
              <a:pPr>
                <a:lnSpc>
                  <a:spcPts val="2660"/>
                </a:lnSpc>
              </a:pPr>
              <a:r>
                <a:rPr lang="en-US" spc="-19" dirty="0">
                  <a:solidFill>
                    <a:srgbClr val="000000"/>
                  </a:solidFill>
                  <a:latin typeface="Graphik Regular" panose="020B0503030202060203" pitchFamily="34" charset="0"/>
                </a:rPr>
                <a:t>Process</a:t>
              </a:r>
            </a:p>
            <a:p>
              <a:pPr>
                <a:lnSpc>
                  <a:spcPts val="2660"/>
                </a:lnSpc>
              </a:pPr>
              <a:r>
                <a:rPr lang="en-US" spc="-19" dirty="0">
                  <a:solidFill>
                    <a:srgbClr val="000000"/>
                  </a:solidFill>
                  <a:latin typeface="Graphik Regular" panose="020B0503030202060203" pitchFamily="34" charset="0"/>
                </a:rPr>
                <a:t>Insights</a:t>
              </a:r>
            </a:p>
            <a:p>
              <a:pPr>
                <a:lnSpc>
                  <a:spcPts val="2660"/>
                </a:lnSpc>
              </a:pPr>
              <a:r>
                <a:rPr lang="en-US"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696884" y="3845201"/>
            <a:ext cx="7296798" cy="2246769"/>
          </a:xfrm>
          <a:prstGeom prst="rect">
            <a:avLst/>
          </a:prstGeom>
          <a:noFill/>
        </p:spPr>
        <p:txBody>
          <a:bodyPr wrap="square" rtlCol="0">
            <a:spAutoFit/>
          </a:bodyPr>
          <a:lstStyle/>
          <a:p>
            <a:r>
              <a:rPr lang="en-US" sz="2000" dirty="0">
                <a:latin typeface="Graphik Regular" panose="020B0503030202060203"/>
              </a:rPr>
              <a:t>Social Buzz is a rapidly rising technology unicorn that must quickly adjust to its worldwide scope. Accenture has initiated a three-month proof-of-concept focusing on the following tasks</a:t>
            </a:r>
            <a:r>
              <a:rPr lang="en-US" sz="2000" dirty="0" smtClean="0">
                <a:latin typeface="Graphik Regular" panose="020B0503030202060203"/>
              </a:rPr>
              <a:t>:</a:t>
            </a:r>
          </a:p>
          <a:p>
            <a:endParaRPr lang="en-US" sz="2000" dirty="0">
              <a:latin typeface="Graphik Regular" panose="020B0503030202060203"/>
            </a:endParaRPr>
          </a:p>
          <a:p>
            <a:pPr marL="342900" indent="-342900">
              <a:buAutoNum type="arabicPeriod"/>
            </a:pPr>
            <a:r>
              <a:rPr lang="en-US" sz="2000" dirty="0" smtClean="0">
                <a:latin typeface="Graphik Regular" panose="020B0503030202060203"/>
              </a:rPr>
              <a:t>An </a:t>
            </a:r>
            <a:r>
              <a:rPr lang="en-US" sz="2000" dirty="0">
                <a:latin typeface="Graphik Regular" panose="020B0503030202060203"/>
              </a:rPr>
              <a:t>examination of Social Buzz's big data </a:t>
            </a:r>
            <a:r>
              <a:rPr lang="en-US" sz="2000" dirty="0" smtClean="0">
                <a:latin typeface="Graphik Regular" panose="020B0503030202060203"/>
              </a:rPr>
              <a:t>strategy</a:t>
            </a:r>
          </a:p>
          <a:p>
            <a:pPr marL="342900" indent="-342900">
              <a:buAutoNum type="arabicPeriod"/>
            </a:pPr>
            <a:r>
              <a:rPr lang="en-US" sz="2000" dirty="0" smtClean="0">
                <a:latin typeface="Graphik Regular" panose="020B0503030202060203"/>
              </a:rPr>
              <a:t>Suggestions </a:t>
            </a:r>
            <a:r>
              <a:rPr lang="en-US" sz="2000" dirty="0">
                <a:latin typeface="Graphik Regular" panose="020B0503030202060203"/>
              </a:rPr>
              <a:t>for a Successful </a:t>
            </a:r>
            <a:r>
              <a:rPr lang="en-US" sz="2000" dirty="0" smtClean="0">
                <a:latin typeface="Graphik Regular" panose="020B0503030202060203"/>
              </a:rPr>
              <a:t>IPO.</a:t>
            </a:r>
          </a:p>
          <a:p>
            <a:pPr marL="342900" indent="-342900">
              <a:buAutoNum type="arabicPeriod"/>
            </a:pPr>
            <a:r>
              <a:rPr lang="en-US" sz="2000" dirty="0" smtClean="0">
                <a:latin typeface="Graphik Regular" panose="020B0503030202060203"/>
              </a:rPr>
              <a:t>Research </a:t>
            </a:r>
            <a:r>
              <a:rPr lang="en-US" sz="2000" dirty="0">
                <a:latin typeface="Graphik Regular" panose="020B0503030202060203"/>
              </a:rPr>
              <a:t>to determine the top five most popular content categories on Social Buzz </a:t>
            </a:r>
            <a:endParaRPr lang="en-IN" sz="2000" dirty="0">
              <a:latin typeface="Graphik Regular" panose="020B0503030202060203"/>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11126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741671" y="5213569"/>
            <a:ext cx="6360355" cy="2031325"/>
          </a:xfrm>
          <a:prstGeom prst="rect">
            <a:avLst/>
          </a:prstGeom>
          <a:noFill/>
        </p:spPr>
        <p:txBody>
          <a:bodyPr wrap="square" rtlCol="0">
            <a:spAutoFit/>
          </a:bodyPr>
          <a:lstStyle/>
          <a:p>
            <a:r>
              <a:rPr lang="en-US" spc="-32" dirty="0" smtClean="0">
                <a:solidFill>
                  <a:srgbClr val="FFFFFF"/>
                </a:solidFill>
                <a:latin typeface="Graphik Regular" panose="020B0503030202060203"/>
                <a:ea typeface="Gadugi" panose="020B0502040204020203" pitchFamily="34" charset="0"/>
              </a:rPr>
              <a:t>- Every </a:t>
            </a:r>
            <a:r>
              <a:rPr lang="en-US" spc="-32" dirty="0">
                <a:solidFill>
                  <a:srgbClr val="FFFFFF"/>
                </a:solidFill>
                <a:latin typeface="Graphik Regular" panose="020B0503030202060203"/>
                <a:ea typeface="Gadugi" panose="020B0502040204020203" pitchFamily="34" charset="0"/>
              </a:rPr>
              <a:t>day, about 100,000 posts are made</a:t>
            </a:r>
            <a:r>
              <a:rPr lang="en-US" spc="-32" dirty="0" smtClean="0">
                <a:solidFill>
                  <a:srgbClr val="FFFFFF"/>
                </a:solidFill>
                <a:latin typeface="Graphik Regular" panose="020B0503030202060203"/>
                <a:ea typeface="Gadugi" panose="020B0502040204020203" pitchFamily="34" charset="0"/>
              </a:rPr>
              <a:t>.</a:t>
            </a:r>
          </a:p>
          <a:p>
            <a:endParaRPr lang="en-US" spc="-32" dirty="0">
              <a:solidFill>
                <a:srgbClr val="FFFFFF"/>
              </a:solidFill>
              <a:latin typeface="Graphik Regular" panose="020B0503030202060203"/>
              <a:ea typeface="Gadugi" panose="020B0502040204020203" pitchFamily="34" charset="0"/>
            </a:endParaRPr>
          </a:p>
          <a:p>
            <a:r>
              <a:rPr lang="en-US" spc="-32" dirty="0" smtClean="0">
                <a:solidFill>
                  <a:srgbClr val="FFFFFF"/>
                </a:solidFill>
                <a:latin typeface="Graphik Regular" panose="020B0503030202060203"/>
                <a:ea typeface="Gadugi" panose="020B0502040204020203" pitchFamily="34" charset="0"/>
              </a:rPr>
              <a:t>- Every </a:t>
            </a:r>
            <a:r>
              <a:rPr lang="en-US" spc="-32" dirty="0">
                <a:solidFill>
                  <a:srgbClr val="FFFFFF"/>
                </a:solidFill>
                <a:latin typeface="Graphik Regular" panose="020B0503030202060203"/>
                <a:ea typeface="Gadugi" panose="020B0502040204020203" pitchFamily="34" charset="0"/>
              </a:rPr>
              <a:t>year, 36,500,000 pieces of material are created</a:t>
            </a:r>
            <a:r>
              <a:rPr lang="en-US" spc="-32" dirty="0" smtClean="0">
                <a:solidFill>
                  <a:srgbClr val="FFFFFF"/>
                </a:solidFill>
                <a:latin typeface="Graphik Regular" panose="020B0503030202060203"/>
                <a:ea typeface="Gadugi" panose="020B0502040204020203" pitchFamily="34" charset="0"/>
              </a:rPr>
              <a:t>!</a:t>
            </a:r>
          </a:p>
          <a:p>
            <a:endParaRPr lang="en-US" spc="-32" dirty="0">
              <a:solidFill>
                <a:srgbClr val="FFFFFF"/>
              </a:solidFill>
              <a:latin typeface="Graphik Regular" panose="020B0503030202060203"/>
              <a:ea typeface="Gadugi" panose="020B0502040204020203" pitchFamily="34" charset="0"/>
            </a:endParaRPr>
          </a:p>
          <a:p>
            <a:r>
              <a:rPr lang="en-US" spc="-32" dirty="0" smtClean="0">
                <a:solidFill>
                  <a:srgbClr val="FFFFFF"/>
                </a:solidFill>
                <a:latin typeface="Graphik Regular" panose="020B0503030202060203"/>
                <a:ea typeface="Gadugi" panose="020B0502040204020203" pitchFamily="34" charset="0"/>
              </a:rPr>
              <a:t>- Yet </a:t>
            </a:r>
            <a:r>
              <a:rPr lang="en-US" spc="-32" dirty="0">
                <a:solidFill>
                  <a:srgbClr val="FFFFFF"/>
                </a:solidFill>
                <a:latin typeface="Graphik Regular" panose="020B0503030202060203"/>
                <a:ea typeface="Gadugi" panose="020B0502040204020203" pitchFamily="34" charset="0"/>
              </a:rPr>
              <a:t>the ways can you leverage the opportunity when there's so much of it</a:t>
            </a:r>
            <a:r>
              <a:rPr lang="en-US" spc="-32" dirty="0" smtClean="0">
                <a:solidFill>
                  <a:srgbClr val="FFFFFF"/>
                </a:solidFill>
                <a:latin typeface="Graphik Regular" panose="020B0503030202060203"/>
                <a:ea typeface="Gadugi" panose="020B0502040204020203" pitchFamily="34" charset="0"/>
              </a:rPr>
              <a:t>?</a:t>
            </a:r>
          </a:p>
          <a:p>
            <a:endParaRPr lang="en-US" spc="-32" dirty="0">
              <a:solidFill>
                <a:srgbClr val="FFFFFF"/>
              </a:solidFill>
              <a:latin typeface="Graphik Regular" panose="020B0503030202060203"/>
              <a:ea typeface="Gadugi" panose="020B0502040204020203" pitchFamily="34" charset="0"/>
            </a:endParaRPr>
          </a:p>
          <a:p>
            <a:r>
              <a:rPr lang="en-US" spc="-32" dirty="0" smtClean="0">
                <a:solidFill>
                  <a:srgbClr val="FFFFFF"/>
                </a:solidFill>
                <a:latin typeface="Graphik Regular" panose="020B0503030202060203"/>
                <a:ea typeface="Gadugi" panose="020B0502040204020203" pitchFamily="34" charset="0"/>
              </a:rPr>
              <a:t>- An </a:t>
            </a:r>
            <a:r>
              <a:rPr lang="en-US" spc="-32" dirty="0">
                <a:solidFill>
                  <a:srgbClr val="FFFFFF"/>
                </a:solidFill>
                <a:latin typeface="Graphik Regular" panose="020B0503030202060203"/>
                <a:ea typeface="Gadugi" panose="020B0502040204020203" pitchFamily="34" charset="0"/>
              </a:rPr>
              <a:t>examination of the top five most popular content categories on Social Buzz </a:t>
            </a:r>
            <a:endParaRPr lang="en-IN" dirty="0">
              <a:latin typeface="Graphik Regular" panose="020B0503030202060203"/>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1947129" y="1775723"/>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167151" y="1508386"/>
            <a:ext cx="2853879" cy="1208023"/>
          </a:xfrm>
          <a:prstGeom prst="rect">
            <a:avLst/>
          </a:prstGeom>
          <a:noFill/>
        </p:spPr>
        <p:txBody>
          <a:bodyPr wrap="square" rtlCol="0">
            <a:spAutoFit/>
          </a:bodyPr>
          <a:lstStyle/>
          <a:p>
            <a:pPr>
              <a:lnSpc>
                <a:spcPts val="2940"/>
              </a:lnSpc>
            </a:pPr>
            <a:r>
              <a:rPr lang="en-US" spc="-21" dirty="0">
                <a:latin typeface="Graphik Regular" panose="020B0503030202060203"/>
                <a:ea typeface="Gadugi" panose="020B0502040204020203" pitchFamily="34" charset="0"/>
              </a:rPr>
              <a:t>ANDREW </a:t>
            </a:r>
            <a:r>
              <a:rPr lang="en-US" spc="-21" dirty="0" smtClean="0">
                <a:latin typeface="Graphik Regular" panose="020B0503030202060203"/>
                <a:ea typeface="Gadugi" panose="020B0502040204020203" pitchFamily="34" charset="0"/>
              </a:rPr>
              <a:t>FLEMING</a:t>
            </a:r>
            <a:endParaRPr lang="en-US" spc="-21" dirty="0">
              <a:latin typeface="Graphik Regular" panose="020B0503030202060203"/>
              <a:ea typeface="Gadugi" panose="020B0502040204020203" pitchFamily="34" charset="0"/>
            </a:endParaRPr>
          </a:p>
          <a:p>
            <a:pPr>
              <a:lnSpc>
                <a:spcPts val="2940"/>
              </a:lnSpc>
            </a:pPr>
            <a:r>
              <a:rPr lang="en-US" spc="-19" dirty="0">
                <a:latin typeface="Graphik Regular" panose="020B0503030202060203"/>
                <a:ea typeface="Gadugi" panose="020B0502040204020203" pitchFamily="34" charset="0"/>
              </a:rPr>
              <a:t>Chief Technology Architect</a:t>
            </a:r>
          </a:p>
          <a:p>
            <a:pPr>
              <a:lnSpc>
                <a:spcPts val="2940"/>
              </a:lnSpc>
            </a:pPr>
            <a:endParaRPr lang="en-US" spc="-21" dirty="0">
              <a:latin typeface="Graphik Regular" panose="020B0503030202060203"/>
              <a:ea typeface="Gadugi" panose="020B0502040204020203" pitchFamily="34" charset="0"/>
            </a:endParaRPr>
          </a:p>
        </p:txBody>
      </p:sp>
      <p:sp>
        <p:nvSpPr>
          <p:cNvPr id="33" name="TextBox 32"/>
          <p:cNvSpPr txBox="1"/>
          <p:nvPr/>
        </p:nvSpPr>
        <p:spPr>
          <a:xfrm>
            <a:off x="14164190" y="4459602"/>
            <a:ext cx="2895600" cy="1208023"/>
          </a:xfrm>
          <a:prstGeom prst="rect">
            <a:avLst/>
          </a:prstGeom>
          <a:noFill/>
        </p:spPr>
        <p:txBody>
          <a:bodyPr wrap="square" rtlCol="0">
            <a:spAutoFit/>
          </a:bodyPr>
          <a:lstStyle/>
          <a:p>
            <a:pPr>
              <a:lnSpc>
                <a:spcPts val="2940"/>
              </a:lnSpc>
            </a:pPr>
            <a:r>
              <a:rPr lang="en-US" spc="-21" dirty="0">
                <a:latin typeface="Graphik Regular" panose="020B0503030202060203"/>
                <a:ea typeface="Gadugi" panose="020B0502040204020203" pitchFamily="34" charset="0"/>
              </a:rPr>
              <a:t>MARCUS </a:t>
            </a:r>
            <a:r>
              <a:rPr lang="en-US" spc="-21" dirty="0" smtClean="0">
                <a:latin typeface="Graphik Regular" panose="020B0503030202060203"/>
                <a:ea typeface="Gadugi" panose="020B0502040204020203" pitchFamily="34" charset="0"/>
              </a:rPr>
              <a:t>ROMPTON</a:t>
            </a:r>
          </a:p>
          <a:p>
            <a:pPr>
              <a:lnSpc>
                <a:spcPts val="2940"/>
              </a:lnSpc>
            </a:pPr>
            <a:r>
              <a:rPr lang="en-US" spc="-19" dirty="0">
                <a:latin typeface="Graphik Regular" panose="020B0503030202060203"/>
                <a:ea typeface="Gadugi" panose="020B0502040204020203" pitchFamily="34" charset="0"/>
              </a:rPr>
              <a:t>Senior Principal</a:t>
            </a:r>
          </a:p>
          <a:p>
            <a:pPr>
              <a:lnSpc>
                <a:spcPts val="2940"/>
              </a:lnSpc>
            </a:pPr>
            <a:endParaRPr lang="en-US" spc="-21" dirty="0">
              <a:latin typeface="Graphik Regular" panose="020B0503030202060203"/>
              <a:ea typeface="Gadugi" panose="020B0502040204020203" pitchFamily="34" charset="0"/>
            </a:endParaRPr>
          </a:p>
        </p:txBody>
      </p:sp>
      <p:sp>
        <p:nvSpPr>
          <p:cNvPr id="34" name="TextBox 33"/>
          <p:cNvSpPr txBox="1"/>
          <p:nvPr/>
        </p:nvSpPr>
        <p:spPr>
          <a:xfrm>
            <a:off x="14293092" y="7788080"/>
            <a:ext cx="1263487" cy="646331"/>
          </a:xfrm>
          <a:prstGeom prst="rect">
            <a:avLst/>
          </a:prstGeom>
          <a:noFill/>
        </p:spPr>
        <p:txBody>
          <a:bodyPr wrap="none" rtlCol="0">
            <a:spAutoFit/>
          </a:bodyPr>
          <a:lstStyle/>
          <a:p>
            <a:r>
              <a:rPr lang="en-US" dirty="0" smtClean="0">
                <a:latin typeface="Graphik Regular" panose="020B0503030202060203"/>
              </a:rPr>
              <a:t>Shradha Pujari</a:t>
            </a:r>
          </a:p>
          <a:p>
            <a:r>
              <a:rPr lang="en-US" dirty="0" smtClean="0">
                <a:latin typeface="Graphik Regular" panose="020B0503030202060203"/>
              </a:rPr>
              <a:t>Data Analyst</a:t>
            </a:r>
            <a:endParaRPr lang="en-IN" dirty="0">
              <a:latin typeface="Graphik Regular" panose="020B0503030202060203"/>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076074" y="1676557"/>
            <a:ext cx="1617751" cy="369332"/>
          </a:xfrm>
          <a:prstGeom prst="rect">
            <a:avLst/>
          </a:prstGeom>
          <a:noFill/>
        </p:spPr>
        <p:txBody>
          <a:bodyPr wrap="none" rtlCol="0">
            <a:spAutoFit/>
          </a:bodyPr>
          <a:lstStyle/>
          <a:p>
            <a:r>
              <a:rPr lang="en-US" dirty="0" smtClean="0">
                <a:solidFill>
                  <a:schemeClr val="bg1"/>
                </a:solidFill>
                <a:latin typeface="Graphik Regular" panose="020B0503030202060203"/>
              </a:rPr>
              <a:t>Data Understanding</a:t>
            </a:r>
            <a:endParaRPr lang="en-IN" dirty="0">
              <a:solidFill>
                <a:schemeClr val="bg1"/>
              </a:solidFill>
              <a:latin typeface="Graphik Regular" panose="020B0503030202060203"/>
            </a:endParaRPr>
          </a:p>
        </p:txBody>
      </p:sp>
      <p:sp>
        <p:nvSpPr>
          <p:cNvPr id="40" name="TextBox 39"/>
          <p:cNvSpPr txBox="1"/>
          <p:nvPr/>
        </p:nvSpPr>
        <p:spPr>
          <a:xfrm>
            <a:off x="5781550" y="3274417"/>
            <a:ext cx="1176925" cy="369332"/>
          </a:xfrm>
          <a:prstGeom prst="rect">
            <a:avLst/>
          </a:prstGeom>
          <a:noFill/>
        </p:spPr>
        <p:txBody>
          <a:bodyPr wrap="none" rtlCol="0">
            <a:spAutoFit/>
          </a:bodyPr>
          <a:lstStyle/>
          <a:p>
            <a:r>
              <a:rPr lang="en-US" dirty="0" smtClean="0">
                <a:solidFill>
                  <a:schemeClr val="bg1"/>
                </a:solidFill>
                <a:latin typeface="Graphik Regular" panose="020B0503030202060203"/>
              </a:rPr>
              <a:t>Data Cleaning</a:t>
            </a:r>
            <a:endParaRPr lang="en-IN" dirty="0">
              <a:solidFill>
                <a:schemeClr val="bg1"/>
              </a:solidFill>
              <a:latin typeface="Graphik Regular" panose="020B0503030202060203"/>
            </a:endParaRPr>
          </a:p>
        </p:txBody>
      </p:sp>
      <p:sp>
        <p:nvSpPr>
          <p:cNvPr id="41" name="TextBox 40"/>
          <p:cNvSpPr txBox="1"/>
          <p:nvPr/>
        </p:nvSpPr>
        <p:spPr>
          <a:xfrm>
            <a:off x="7626237" y="4843634"/>
            <a:ext cx="1237839" cy="369332"/>
          </a:xfrm>
          <a:prstGeom prst="rect">
            <a:avLst/>
          </a:prstGeom>
          <a:noFill/>
        </p:spPr>
        <p:txBody>
          <a:bodyPr wrap="none" rtlCol="0">
            <a:spAutoFit/>
          </a:bodyPr>
          <a:lstStyle/>
          <a:p>
            <a:r>
              <a:rPr lang="en-US" dirty="0" smtClean="0">
                <a:solidFill>
                  <a:schemeClr val="bg1"/>
                </a:solidFill>
                <a:latin typeface="Graphik Regular" panose="020B0503030202060203"/>
              </a:rPr>
              <a:t>Data Modelling</a:t>
            </a:r>
            <a:endParaRPr lang="en-IN" dirty="0">
              <a:solidFill>
                <a:schemeClr val="bg1"/>
              </a:solidFill>
              <a:latin typeface="Graphik Regular" panose="020B0503030202060203"/>
            </a:endParaRPr>
          </a:p>
        </p:txBody>
      </p:sp>
      <p:sp>
        <p:nvSpPr>
          <p:cNvPr id="42" name="TextBox 41"/>
          <p:cNvSpPr txBox="1"/>
          <p:nvPr/>
        </p:nvSpPr>
        <p:spPr>
          <a:xfrm>
            <a:off x="9531036" y="6447197"/>
            <a:ext cx="1159292" cy="369332"/>
          </a:xfrm>
          <a:prstGeom prst="rect">
            <a:avLst/>
          </a:prstGeom>
          <a:noFill/>
        </p:spPr>
        <p:txBody>
          <a:bodyPr wrap="none" rtlCol="0">
            <a:spAutoFit/>
          </a:bodyPr>
          <a:lstStyle/>
          <a:p>
            <a:r>
              <a:rPr lang="en-US" dirty="0" smtClean="0">
                <a:solidFill>
                  <a:schemeClr val="bg1"/>
                </a:solidFill>
                <a:latin typeface="Graphik Regular" panose="020B0503030202060203"/>
              </a:rPr>
              <a:t>Data Analysis</a:t>
            </a:r>
            <a:endParaRPr lang="en-IN" dirty="0">
              <a:solidFill>
                <a:schemeClr val="bg1"/>
              </a:solidFill>
              <a:latin typeface="Graphik Regular" panose="020B0503030202060203"/>
            </a:endParaRPr>
          </a:p>
        </p:txBody>
      </p:sp>
      <p:sp>
        <p:nvSpPr>
          <p:cNvPr id="43" name="TextBox 42"/>
          <p:cNvSpPr txBox="1"/>
          <p:nvPr/>
        </p:nvSpPr>
        <p:spPr>
          <a:xfrm>
            <a:off x="11301861" y="8114277"/>
            <a:ext cx="1791581" cy="369332"/>
          </a:xfrm>
          <a:prstGeom prst="rect">
            <a:avLst/>
          </a:prstGeom>
          <a:noFill/>
        </p:spPr>
        <p:txBody>
          <a:bodyPr wrap="none" rtlCol="0">
            <a:spAutoFit/>
          </a:bodyPr>
          <a:lstStyle/>
          <a:p>
            <a:r>
              <a:rPr lang="en-US" dirty="0" smtClean="0">
                <a:solidFill>
                  <a:schemeClr val="bg1"/>
                </a:solidFill>
              </a:rPr>
              <a:t>Uncover Insights</a:t>
            </a:r>
            <a:endParaRPr lang="en-IN"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3083314" y="3686249"/>
            <a:ext cx="1059906" cy="1200329"/>
          </a:xfrm>
          <a:prstGeom prst="rect">
            <a:avLst/>
          </a:prstGeom>
          <a:noFill/>
        </p:spPr>
        <p:txBody>
          <a:bodyPr wrap="none" rtlCol="0">
            <a:spAutoFit/>
          </a:bodyPr>
          <a:lstStyle/>
          <a:p>
            <a:pPr algn="ctr"/>
            <a:r>
              <a:rPr lang="en-US" dirty="0" smtClean="0">
                <a:latin typeface="Graphik Regular" panose="020B0503030202060203"/>
              </a:rPr>
              <a:t>16</a:t>
            </a:r>
          </a:p>
          <a:p>
            <a:pPr algn="ctr"/>
            <a:endParaRPr lang="en-US" dirty="0">
              <a:latin typeface="Graphik Regular" panose="020B0503030202060203"/>
            </a:endParaRPr>
          </a:p>
          <a:p>
            <a:pPr algn="ctr"/>
            <a:r>
              <a:rPr lang="en-US" dirty="0" smtClean="0">
                <a:latin typeface="Graphik Regular" panose="020B0503030202060203"/>
              </a:rPr>
              <a:t>UNIQUE</a:t>
            </a:r>
          </a:p>
          <a:p>
            <a:pPr algn="ctr"/>
            <a:r>
              <a:rPr lang="en-US" dirty="0" smtClean="0">
                <a:latin typeface="Graphik Regular" panose="020B0503030202060203"/>
              </a:rPr>
              <a:t>CATEGORIES</a:t>
            </a:r>
          </a:p>
        </p:txBody>
      </p:sp>
      <p:sp>
        <p:nvSpPr>
          <p:cNvPr id="17" name="TextBox 16"/>
          <p:cNvSpPr txBox="1"/>
          <p:nvPr/>
        </p:nvSpPr>
        <p:spPr>
          <a:xfrm>
            <a:off x="8096797" y="3686249"/>
            <a:ext cx="1322990" cy="1477328"/>
          </a:xfrm>
          <a:prstGeom prst="rect">
            <a:avLst/>
          </a:prstGeom>
          <a:noFill/>
        </p:spPr>
        <p:txBody>
          <a:bodyPr wrap="none" rtlCol="0">
            <a:spAutoFit/>
          </a:bodyPr>
          <a:lstStyle/>
          <a:p>
            <a:pPr algn="ctr"/>
            <a:r>
              <a:rPr lang="en-US" dirty="0" smtClean="0">
                <a:latin typeface="Graphik Regular" panose="020B0503030202060203"/>
              </a:rPr>
              <a:t>1897</a:t>
            </a:r>
          </a:p>
          <a:p>
            <a:pPr algn="ctr"/>
            <a:endParaRPr lang="en-US" dirty="0">
              <a:latin typeface="Graphik Regular" panose="020B0503030202060203"/>
            </a:endParaRPr>
          </a:p>
          <a:p>
            <a:pPr algn="ctr"/>
            <a:r>
              <a:rPr lang="en-US" spc="-24" dirty="0">
                <a:latin typeface="Graphik Regular" panose="020B0503030202060203"/>
                <a:ea typeface="Gadugi" panose="020B0502040204020203" pitchFamily="34" charset="0"/>
              </a:rPr>
              <a:t>REACTIONS TO </a:t>
            </a:r>
            <a:endParaRPr lang="en-US" spc="-24" dirty="0" smtClean="0">
              <a:latin typeface="Graphik Regular" panose="020B0503030202060203"/>
              <a:ea typeface="Gadugi" panose="020B0502040204020203" pitchFamily="34" charset="0"/>
            </a:endParaRPr>
          </a:p>
          <a:p>
            <a:pPr algn="ctr"/>
            <a:r>
              <a:rPr lang="en-US" spc="-24" dirty="0" smtClean="0">
                <a:latin typeface="Graphik Regular" panose="020B0503030202060203"/>
                <a:ea typeface="Gadugi" panose="020B0502040204020203" pitchFamily="34" charset="0"/>
              </a:rPr>
              <a:t>"</a:t>
            </a:r>
            <a:r>
              <a:rPr lang="en-US" spc="-24" dirty="0">
                <a:latin typeface="Graphik Regular" panose="020B0503030202060203"/>
                <a:ea typeface="Gadugi" panose="020B0502040204020203" pitchFamily="34" charset="0"/>
              </a:rPr>
              <a:t>ANIMAL" POSTS</a:t>
            </a:r>
          </a:p>
          <a:p>
            <a:pPr algn="ctr"/>
            <a:endParaRPr lang="en-IN" dirty="0">
              <a:latin typeface="Graphik Regular" panose="020B0503030202060203"/>
            </a:endParaRPr>
          </a:p>
        </p:txBody>
      </p:sp>
      <p:sp>
        <p:nvSpPr>
          <p:cNvPr id="18" name="TextBox 17"/>
          <p:cNvSpPr txBox="1"/>
          <p:nvPr/>
        </p:nvSpPr>
        <p:spPr>
          <a:xfrm>
            <a:off x="13624800" y="3686249"/>
            <a:ext cx="1094980" cy="1477328"/>
          </a:xfrm>
          <a:prstGeom prst="rect">
            <a:avLst/>
          </a:prstGeom>
          <a:noFill/>
        </p:spPr>
        <p:txBody>
          <a:bodyPr wrap="none" rtlCol="0">
            <a:spAutoFit/>
          </a:bodyPr>
          <a:lstStyle/>
          <a:p>
            <a:pPr algn="ctr"/>
            <a:r>
              <a:rPr lang="en-US" spc="-72" dirty="0" smtClean="0">
                <a:latin typeface="Graphik Regular" panose="020B0503030202060203"/>
                <a:ea typeface="Gadugi" panose="020B0502040204020203" pitchFamily="34" charset="0"/>
              </a:rPr>
              <a:t>JANUARY</a:t>
            </a:r>
          </a:p>
          <a:p>
            <a:pPr algn="ctr"/>
            <a:endParaRPr lang="en-US" spc="-72" dirty="0">
              <a:latin typeface="Graphik Regular" panose="020B0503030202060203"/>
              <a:ea typeface="Gadugi" panose="020B0502040204020203" pitchFamily="34" charset="0"/>
            </a:endParaRPr>
          </a:p>
          <a:p>
            <a:pPr algn="ctr"/>
            <a:r>
              <a:rPr lang="en-US" spc="-24" dirty="0">
                <a:latin typeface="Graphik Regular" panose="020B0503030202060203"/>
                <a:ea typeface="Gadugi" panose="020B0502040204020203" pitchFamily="34" charset="0"/>
              </a:rPr>
              <a:t>MONTH WITH </a:t>
            </a:r>
          </a:p>
          <a:p>
            <a:pPr algn="ctr"/>
            <a:r>
              <a:rPr lang="en-US" spc="-24" dirty="0">
                <a:latin typeface="Graphik Regular" panose="020B0503030202060203"/>
                <a:ea typeface="Gadugi" panose="020B0502040204020203" pitchFamily="34" charset="0"/>
              </a:rPr>
              <a:t>MOST POSTS</a:t>
            </a:r>
          </a:p>
          <a:p>
            <a:pPr algn="ctr"/>
            <a:endParaRPr lang="en-IN" dirty="0">
              <a:latin typeface="Graphik Regular" panose="020B0503030202060203"/>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xmlns="" id="{CEC82834-F139-6341-8704-95423C0C958D}"/>
              </a:ext>
            </a:extLst>
          </p:cNvPr>
          <p:cNvPicPr>
            <a:picLocks noChangeAspect="1"/>
          </p:cNvPicPr>
          <p:nvPr/>
        </p:nvPicPr>
        <p:blipFill>
          <a:blip r:embed="rId7"/>
          <a:srcRect/>
          <a:stretch>
            <a:fillRect/>
          </a:stretch>
        </p:blipFill>
        <p:spPr>
          <a:xfrm>
            <a:off x="4496753" y="1592190"/>
            <a:ext cx="9447847" cy="701066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xmlns=""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1561</Words>
  <Application>Microsoft Office PowerPoint</Application>
  <PresentationFormat>Custom</PresentationFormat>
  <Paragraphs>173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Arial</vt:lpstr>
      <vt:lpstr>Clear Sans Regular Bold</vt:lpstr>
      <vt:lpstr>Calibri</vt:lpstr>
      <vt:lpstr>Gadugi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18</cp:revision>
  <dcterms:created xsi:type="dcterms:W3CDTF">2006-08-16T00:00:00Z</dcterms:created>
  <dcterms:modified xsi:type="dcterms:W3CDTF">2023-08-24T13:19:32Z</dcterms:modified>
  <dc:identifier>DAEhDyfaYKE</dc:identifier>
</cp:coreProperties>
</file>